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3" r:id="rId4"/>
    <p:sldId id="284" r:id="rId5"/>
    <p:sldId id="285" r:id="rId6"/>
    <p:sldId id="293" r:id="rId7"/>
    <p:sldId id="294" r:id="rId8"/>
    <p:sldId id="258" r:id="rId9"/>
    <p:sldId id="265" r:id="rId10"/>
    <p:sldId id="288" r:id="rId11"/>
    <p:sldId id="266" r:id="rId12"/>
    <p:sldId id="296" r:id="rId13"/>
    <p:sldId id="297" r:id="rId14"/>
    <p:sldId id="298" r:id="rId15"/>
    <p:sldId id="299" r:id="rId16"/>
    <p:sldId id="267" r:id="rId17"/>
    <p:sldId id="289" r:id="rId18"/>
    <p:sldId id="260" r:id="rId19"/>
    <p:sldId id="262" r:id="rId20"/>
    <p:sldId id="300" r:id="rId21"/>
    <p:sldId id="301" r:id="rId22"/>
    <p:sldId id="312" r:id="rId23"/>
    <p:sldId id="269" r:id="rId24"/>
    <p:sldId id="263" r:id="rId25"/>
    <p:sldId id="291" r:id="rId26"/>
    <p:sldId id="303" r:id="rId27"/>
    <p:sldId id="304" r:id="rId28"/>
    <p:sldId id="270" r:id="rId29"/>
    <p:sldId id="264" r:id="rId30"/>
    <p:sldId id="295" r:id="rId31"/>
    <p:sldId id="306" r:id="rId32"/>
    <p:sldId id="307" r:id="rId33"/>
    <p:sldId id="308" r:id="rId34"/>
    <p:sldId id="313" r:id="rId35"/>
    <p:sldId id="314" r:id="rId36"/>
    <p:sldId id="309" r:id="rId37"/>
    <p:sldId id="310" r:id="rId38"/>
    <p:sldId id="311" r:id="rId39"/>
    <p:sldId id="30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VERATRUM  VIRIDE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854696" cy="17526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 Black" pitchFamily="34" charset="0"/>
              </a:rPr>
              <a:t>Headache with vertigo, dim vision and dilated vessels.</a:t>
            </a: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Constant jerking or nodding of the head.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Fullness in head, throbbing, aching, buzzing in ears, double or partial vision.</a:t>
            </a: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3000" dirty="0" smtClean="0">
                <a:latin typeface="Arial Black" pitchFamily="34" charset="0"/>
              </a:rPr>
              <a:t>Headache generally before menses</a:t>
            </a:r>
          </a:p>
          <a:p>
            <a:endParaRPr lang="en-US" sz="3000" dirty="0" smtClean="0">
              <a:latin typeface="Arial Black" pitchFamily="34" charset="0"/>
            </a:endParaRPr>
          </a:p>
          <a:p>
            <a:r>
              <a:rPr lang="en-US" sz="3000" dirty="0" smtClean="0">
                <a:latin typeface="Arial Black" pitchFamily="34" charset="0"/>
              </a:rPr>
              <a:t> pain worse behind eyelids, unable to bear sounds.</a:t>
            </a:r>
          </a:p>
          <a:p>
            <a:pPr>
              <a:buNone/>
            </a:pPr>
            <a:endParaRPr lang="en-US" sz="3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5344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Arial Black" pitchFamily="34" charset="0"/>
              </a:rPr>
              <a:t>Meningitis. </a:t>
            </a:r>
          </a:p>
          <a:p>
            <a:pPr>
              <a:buNone/>
            </a:pPr>
            <a:endParaRPr lang="en-US" sz="3000" dirty="0" smtClean="0">
              <a:latin typeface="Arial Black" pitchFamily="34" charset="0"/>
            </a:endParaRPr>
          </a:p>
          <a:p>
            <a:r>
              <a:rPr lang="en-US" sz="3000" dirty="0" smtClean="0">
                <a:latin typeface="Arial Black" pitchFamily="34" charset="0"/>
              </a:rPr>
              <a:t> Pain from nape of neck; cannot hold head up.</a:t>
            </a:r>
          </a:p>
          <a:p>
            <a:pPr>
              <a:buNone/>
            </a:pPr>
            <a:r>
              <a:rPr lang="en-US" sz="3000" dirty="0" smtClean="0">
                <a:latin typeface="Arial Black" pitchFamily="34" charset="0"/>
              </a:rPr>
              <a:t> </a:t>
            </a:r>
          </a:p>
          <a:p>
            <a:r>
              <a:rPr lang="en-US" sz="3000" dirty="0" smtClean="0">
                <a:latin typeface="Arial Black" pitchFamily="34" charset="0"/>
              </a:rPr>
              <a:t> Sunstroke; head full, throbbing arteries. [Bell.; </a:t>
            </a:r>
            <a:r>
              <a:rPr lang="en-US" sz="3000" dirty="0" err="1" smtClean="0">
                <a:latin typeface="Arial Black" pitchFamily="34" charset="0"/>
              </a:rPr>
              <a:t>Glon</a:t>
            </a:r>
            <a:r>
              <a:rPr lang="en-US" sz="3000" dirty="0" smtClean="0">
                <a:latin typeface="Arial Black" pitchFamily="34" charset="0"/>
              </a:rPr>
              <a:t>.]</a:t>
            </a:r>
          </a:p>
          <a:p>
            <a:pPr>
              <a:buNone/>
            </a:pPr>
            <a:r>
              <a:rPr lang="en-US" sz="3000" dirty="0" smtClean="0">
                <a:latin typeface="Arial Black" pitchFamily="34" charset="0"/>
              </a:rPr>
              <a:t> </a:t>
            </a:r>
          </a:p>
          <a:p>
            <a:r>
              <a:rPr lang="en-US" sz="3000" dirty="0" smtClean="0">
                <a:latin typeface="Arial Black" pitchFamily="34" charset="0"/>
              </a:rPr>
              <a:t> Face flushed.</a:t>
            </a:r>
          </a:p>
          <a:p>
            <a:pPr>
              <a:buNone/>
            </a:pPr>
            <a:r>
              <a:rPr lang="en-US" sz="3000" dirty="0" smtClean="0">
                <a:latin typeface="Arial Black" pitchFamily="34" charset="0"/>
              </a:rPr>
              <a:t> </a:t>
            </a:r>
          </a:p>
          <a:p>
            <a:r>
              <a:rPr lang="en-US" sz="3000" dirty="0" smtClean="0">
                <a:latin typeface="Arial Black" pitchFamily="34" charset="0"/>
              </a:rPr>
              <a:t> Convulsive twitching of facial muscles. [</a:t>
            </a:r>
            <a:r>
              <a:rPr lang="en-US" sz="3000" dirty="0" err="1" smtClean="0">
                <a:latin typeface="Arial Black" pitchFamily="34" charset="0"/>
              </a:rPr>
              <a:t>Agaricus</a:t>
            </a:r>
            <a:r>
              <a:rPr lang="en-US" sz="3000" dirty="0" smtClean="0">
                <a:latin typeface="Arial Black" pitchFamily="34" charset="0"/>
              </a:rPr>
              <a:t>.] </a:t>
            </a:r>
          </a:p>
          <a:p>
            <a:pPr>
              <a:buNone/>
            </a:pPr>
            <a:endParaRPr lang="en-US" sz="3000" dirty="0" smtClean="0">
              <a:latin typeface="Arial Black" pitchFamily="34" charset="0"/>
            </a:endParaRPr>
          </a:p>
          <a:p>
            <a:r>
              <a:rPr lang="en-US" sz="3000" dirty="0" smtClean="0">
                <a:latin typeface="Arial Black" pitchFamily="34" charset="0"/>
              </a:rPr>
              <a:t> Vertigo with nausea.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EYES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 Photophobia and vertigo better closing eyes and resting head, morning.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Fullness about lids as after crying.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 Lids heavy and sleepy.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Profuse </a:t>
            </a:r>
            <a:r>
              <a:rPr lang="en-US" sz="2800" dirty="0" err="1" smtClean="0">
                <a:latin typeface="Arial Black" pitchFamily="34" charset="0"/>
              </a:rPr>
              <a:t>lachrymation</a:t>
            </a:r>
            <a:r>
              <a:rPr lang="en-US" sz="2800" dirty="0" smtClean="0">
                <a:latin typeface="Arial Black" pitchFamily="34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EAR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Deafness from moving quickly with faintness.</a:t>
            </a: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Ringing, humming with sensitiveness to noise.</a:t>
            </a: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Fullness and throbbing in ears.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NOSE</a:t>
            </a:r>
            <a:endParaRPr lang="en-US" dirty="0" smtClean="0"/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Catarrh and sneezing.</a:t>
            </a: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 Profuse secretion of mucus from nose.</a:t>
            </a:r>
          </a:p>
          <a:p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458200" cy="65532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MOUTH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 </a:t>
            </a:r>
          </a:p>
          <a:p>
            <a:r>
              <a:rPr lang="en-US" sz="2800" dirty="0" smtClean="0">
                <a:latin typeface="Arial Black" pitchFamily="34" charset="0"/>
              </a:rPr>
              <a:t>Tongue: white as if bleached, white center, red edges and tip, strawberry, red </a:t>
            </a:r>
            <a:r>
              <a:rPr lang="en-US" sz="2800" smtClean="0">
                <a:latin typeface="Arial Black" pitchFamily="34" charset="0"/>
              </a:rPr>
              <a:t>center, </a:t>
            </a:r>
            <a:r>
              <a:rPr lang="en-US" sz="2800" dirty="0" smtClean="0">
                <a:latin typeface="Arial Black" pitchFamily="34" charset="0"/>
              </a:rPr>
              <a:t>red streak down center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Inclined to be dry.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Acrid burning sensation in mouth.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Faint odor of chloroform in mouth.</a:t>
            </a:r>
          </a:p>
          <a:p>
            <a:r>
              <a:rPr lang="en-US" sz="2800" dirty="0" smtClean="0">
                <a:latin typeface="Arial Black" pitchFamily="34" charset="0"/>
              </a:rPr>
              <a:t>Great increase of saliva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STOMACH </a:t>
            </a:r>
          </a:p>
          <a:p>
            <a:r>
              <a:rPr lang="en-US" sz="2800" dirty="0" smtClean="0">
                <a:latin typeface="Arial Black" pitchFamily="34" charset="0"/>
              </a:rPr>
              <a:t>Hiccough: constant, exceedingly painful and violent.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Thirsty.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 Nausea and vomiting.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 Smallest quantity of food or drink immediately rejected.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r>
              <a:rPr lang="en-US" sz="2800" dirty="0" smtClean="0">
                <a:latin typeface="Arial Black" pitchFamily="34" charset="0"/>
              </a:rPr>
              <a:t>Constrictive pain; increased by warm drinks.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spasm of </a:t>
            </a:r>
            <a:r>
              <a:rPr lang="en-US" sz="2800" dirty="0" err="1" smtClean="0">
                <a:latin typeface="Arial Black" pitchFamily="34" charset="0"/>
              </a:rPr>
              <a:t>oesophagus</a:t>
            </a:r>
            <a:r>
              <a:rPr lang="en-US" sz="2800" dirty="0" smtClean="0">
                <a:latin typeface="Arial Black" pitchFamily="34" charset="0"/>
              </a:rPr>
              <a:t>. 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Burning in stomach and </a:t>
            </a:r>
            <a:r>
              <a:rPr lang="en-US" sz="2800" dirty="0" err="1" smtClean="0">
                <a:latin typeface="Arial Black" pitchFamily="34" charset="0"/>
              </a:rPr>
              <a:t>oesophagus</a:t>
            </a:r>
            <a:r>
              <a:rPr lang="en-US" sz="2800" dirty="0" smtClean="0">
                <a:latin typeface="Arial Black" pitchFamily="34" charset="0"/>
              </a:rPr>
              <a:t>. 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</a:rPr>
              <a:t>Pains in stomach, sharp, flying.</a:t>
            </a: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Great irritability of stomach.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ABDOMEN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 Pain above pelvis, with soreness.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RESPIRATORY</a:t>
            </a:r>
          </a:p>
          <a:p>
            <a:r>
              <a:rPr lang="en-US" sz="2800" dirty="0" smtClean="0">
                <a:latin typeface="Arial Black" pitchFamily="34" charset="0"/>
              </a:rPr>
              <a:t> Pneumonia, with faint feeling in stomach and violent congestion. </a:t>
            </a:r>
          </a:p>
          <a:p>
            <a:r>
              <a:rPr lang="en-US" sz="2800" dirty="0" smtClean="0">
                <a:latin typeface="Arial Black" pitchFamily="34" charset="0"/>
              </a:rPr>
              <a:t> Congestion of lungs. 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Difficult breathing.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 Sensation of a heavy load on chest. </a:t>
            </a:r>
          </a:p>
          <a:p>
            <a:pPr>
              <a:buNone/>
            </a:pP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400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 smtClean="0">
                <a:latin typeface="Arial Black" pitchFamily="34" charset="0"/>
              </a:rPr>
              <a:t>HEART </a:t>
            </a:r>
          </a:p>
          <a:p>
            <a:pPr>
              <a:buNone/>
            </a:pPr>
            <a:endParaRPr lang="en-US" sz="3000" dirty="0" smtClean="0">
              <a:latin typeface="Arial Black" pitchFamily="34" charset="0"/>
            </a:endParaRPr>
          </a:p>
          <a:p>
            <a:r>
              <a:rPr lang="en-US" sz="3000" dirty="0" smtClean="0">
                <a:latin typeface="Arial Black" pitchFamily="34" charset="0"/>
              </a:rPr>
              <a:t> Pulse slow, soft, weak, irregular, intermittent. </a:t>
            </a:r>
          </a:p>
          <a:p>
            <a:pPr>
              <a:buNone/>
            </a:pPr>
            <a:endParaRPr lang="en-US" sz="3000" dirty="0" smtClean="0">
              <a:latin typeface="Arial Black" pitchFamily="34" charset="0"/>
            </a:endParaRPr>
          </a:p>
          <a:p>
            <a:r>
              <a:rPr lang="en-US" sz="3000" dirty="0" smtClean="0">
                <a:latin typeface="Arial Black" pitchFamily="34" charset="0"/>
              </a:rPr>
              <a:t>Rapid pulse, low tension. [</a:t>
            </a:r>
            <a:r>
              <a:rPr lang="en-US" sz="3000" dirty="0" err="1" smtClean="0">
                <a:latin typeface="Arial Black" pitchFamily="34" charset="0"/>
              </a:rPr>
              <a:t>Tabac</a:t>
            </a:r>
            <a:r>
              <a:rPr lang="en-US" sz="3000" dirty="0" smtClean="0">
                <a:latin typeface="Arial Black" pitchFamily="34" charset="0"/>
              </a:rPr>
              <a:t>.; Dig.]</a:t>
            </a:r>
          </a:p>
          <a:p>
            <a:r>
              <a:rPr lang="en-US" sz="3000" dirty="0" smtClean="0">
                <a:latin typeface="Arial Black" pitchFamily="34" charset="0"/>
              </a:rPr>
              <a:t>Pulse- suddenly increases and gradually decreases below normal</a:t>
            </a:r>
          </a:p>
          <a:p>
            <a:pPr>
              <a:buNone/>
            </a:pPr>
            <a:r>
              <a:rPr lang="en-US" sz="3000" dirty="0" smtClean="0">
                <a:latin typeface="Arial Black" pitchFamily="34" charset="0"/>
              </a:rPr>
              <a:t> </a:t>
            </a:r>
          </a:p>
          <a:p>
            <a:r>
              <a:rPr lang="en-US" sz="3000" dirty="0" smtClean="0">
                <a:latin typeface="Arial Black" pitchFamily="34" charset="0"/>
              </a:rPr>
              <a:t> Constant, dull, burning pain in region of heart.</a:t>
            </a:r>
          </a:p>
          <a:p>
            <a:pPr>
              <a:buNone/>
            </a:pPr>
            <a:r>
              <a:rPr lang="en-US" sz="3000" dirty="0" smtClean="0">
                <a:latin typeface="Arial Black" pitchFamily="34" charset="0"/>
              </a:rPr>
              <a:t> </a:t>
            </a:r>
          </a:p>
          <a:p>
            <a:r>
              <a:rPr lang="en-US" sz="3000" dirty="0" smtClean="0">
                <a:latin typeface="Arial Black" pitchFamily="34" charset="0"/>
              </a:rPr>
              <a:t> Beating of pulses throughout body, especially in right thigh.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6172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 Black" pitchFamily="34" charset="0"/>
              </a:rPr>
              <a:t>Common name- White American Hellebore, Indian poke, Indian Hellebore, False Hellebore, Green False Hellebore or Giant False - </a:t>
            </a:r>
            <a:r>
              <a:rPr lang="en-US" sz="2800" dirty="0" err="1" smtClean="0">
                <a:latin typeface="Arial Black" pitchFamily="34" charset="0"/>
              </a:rPr>
              <a:t>Helleborine</a:t>
            </a:r>
            <a:endParaRPr lang="en-US" sz="2800" dirty="0" smtClean="0">
              <a:latin typeface="Arial Black" pitchFamily="34" charset="0"/>
            </a:endParaRPr>
          </a:p>
          <a:p>
            <a:pPr algn="just">
              <a:buNone/>
            </a:pPr>
            <a:endParaRPr lang="en-US" sz="2800" dirty="0" smtClean="0">
              <a:latin typeface="Arial Black" pitchFamily="34" charset="0"/>
            </a:endParaRPr>
          </a:p>
          <a:p>
            <a:pPr algn="just"/>
            <a:r>
              <a:rPr lang="en-US" sz="2800" dirty="0" smtClean="0">
                <a:latin typeface="Arial Black" pitchFamily="34" charset="0"/>
              </a:rPr>
              <a:t>Family- </a:t>
            </a:r>
            <a:r>
              <a:rPr lang="en-US" sz="2800" dirty="0" err="1" smtClean="0">
                <a:latin typeface="Arial Black" pitchFamily="34" charset="0"/>
              </a:rPr>
              <a:t>Melanthaceae</a:t>
            </a:r>
            <a:endParaRPr lang="en-US" sz="2800" dirty="0" smtClean="0">
              <a:latin typeface="Arial Black" pitchFamily="34" charset="0"/>
            </a:endParaRPr>
          </a:p>
          <a:p>
            <a:pPr algn="just"/>
            <a:endParaRPr lang="en-US" sz="2800" dirty="0" smtClean="0">
              <a:latin typeface="Arial Black" pitchFamily="34" charset="0"/>
            </a:endParaRPr>
          </a:p>
          <a:p>
            <a:pPr algn="just"/>
            <a:r>
              <a:rPr lang="en-US" sz="2800" dirty="0" smtClean="0">
                <a:latin typeface="Arial Black" pitchFamily="34" charset="0"/>
              </a:rPr>
              <a:t>A species of </a:t>
            </a:r>
            <a:r>
              <a:rPr lang="en-US" sz="2800" dirty="0" err="1" smtClean="0">
                <a:latin typeface="Arial Black" pitchFamily="34" charset="0"/>
              </a:rPr>
              <a:t>Veratrum</a:t>
            </a:r>
            <a:r>
              <a:rPr lang="en-US" sz="2800" dirty="0" smtClean="0">
                <a:latin typeface="Arial Black" pitchFamily="34" charset="0"/>
              </a:rPr>
              <a:t> native to eastern and western North America.</a:t>
            </a:r>
          </a:p>
          <a:p>
            <a:pPr algn="just"/>
            <a:endParaRPr lang="en-US" sz="2800" dirty="0" smtClean="0">
              <a:latin typeface="Arial Black" pitchFamily="34" charset="0"/>
            </a:endParaRPr>
          </a:p>
          <a:p>
            <a:pPr algn="just"/>
            <a:r>
              <a:rPr lang="en-US" sz="2800" dirty="0" smtClean="0">
                <a:latin typeface="Arial Black" pitchFamily="34" charset="0"/>
              </a:rPr>
              <a:t> It is extremely toxic, and is considered as a pest plant by farmers.</a:t>
            </a:r>
          </a:p>
          <a:p>
            <a:pPr algn="just"/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FEMALE SEXUAL ORGANS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      </a:t>
            </a:r>
          </a:p>
          <a:p>
            <a:r>
              <a:rPr lang="en-US" sz="2800" dirty="0" smtClean="0">
                <a:latin typeface="Arial Black" pitchFamily="34" charset="0"/>
              </a:rPr>
              <a:t>Congestion of pelvic organs, tenderness of uterus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Menstrual colic or </a:t>
            </a:r>
            <a:r>
              <a:rPr lang="en-US" sz="2800" dirty="0" err="1" smtClean="0">
                <a:latin typeface="Arial Black" pitchFamily="34" charset="0"/>
              </a:rPr>
              <a:t>dysmenorrhoea</a:t>
            </a:r>
            <a:r>
              <a:rPr lang="en-US" sz="2800" dirty="0" smtClean="0">
                <a:latin typeface="Arial Black" pitchFamily="34" charset="0"/>
              </a:rPr>
              <a:t>, much nausea and vomiting</a:t>
            </a: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Soreness as of a boil in uterine region.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     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err="1" smtClean="0">
                <a:latin typeface="Arial Black" pitchFamily="34" charset="0"/>
              </a:rPr>
              <a:t>Amenorrhoea</a:t>
            </a:r>
            <a:r>
              <a:rPr lang="en-US" sz="2800" dirty="0" smtClean="0">
                <a:latin typeface="Arial Black" pitchFamily="34" charset="0"/>
              </a:rPr>
              <a:t> from exposure- chill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Complete suppression of discharge, heavy </a:t>
            </a:r>
            <a:r>
              <a:rPr lang="en-US" sz="2800" dirty="0" err="1" smtClean="0">
                <a:latin typeface="Arial Black" pitchFamily="34" charset="0"/>
              </a:rPr>
              <a:t>pressive</a:t>
            </a:r>
            <a:r>
              <a:rPr lang="en-US" sz="2800" dirty="0" smtClean="0">
                <a:latin typeface="Arial Black" pitchFamily="34" charset="0"/>
              </a:rPr>
              <a:t> aching in uterine region, intense pain in head with heat and throbbing arteries, mind wandering, sobbing, tendency to hysteric spasms.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Vomiting during pregnancy.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Rigid </a:t>
            </a:r>
            <a:r>
              <a:rPr lang="en-US" sz="2800" dirty="0" err="1" smtClean="0">
                <a:latin typeface="Arial Black" pitchFamily="34" charset="0"/>
              </a:rPr>
              <a:t>os</a:t>
            </a:r>
            <a:r>
              <a:rPr lang="en-US" sz="2800" dirty="0" smtClean="0">
                <a:latin typeface="Arial Black" pitchFamily="34" charset="0"/>
              </a:rPr>
              <a:t>. [Bell.; Gels.] 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Suppressed menstruation, with congestion to head. [Bell.]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EXTREMITIES 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Aching pain in back of neck and shoulders. 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Severe pain in joints and muscles.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 Violent electric-like shocks in limbs.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Convulsive </a:t>
            </a:r>
            <a:r>
              <a:rPr lang="en-US" sz="2800" dirty="0" err="1" smtClean="0">
                <a:latin typeface="Arial Black" pitchFamily="34" charset="0"/>
              </a:rPr>
              <a:t>twitchings</a:t>
            </a:r>
            <a:r>
              <a:rPr lang="en-US" sz="28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 Acute rheumatism. </a:t>
            </a:r>
          </a:p>
          <a:p>
            <a:endParaRPr lang="en-US" sz="28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SKIN 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Erysipelas, with cerebral symptoms.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Erythema</a:t>
            </a:r>
            <a:r>
              <a:rPr lang="en-US" sz="2800" dirty="0" smtClean="0">
                <a:latin typeface="Arial Black" pitchFamily="34" charset="0"/>
              </a:rPr>
              <a:t>. 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Itching in various parts.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 Hot sweating.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FEVER</a:t>
            </a: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Hyperthermy</a:t>
            </a:r>
            <a:r>
              <a:rPr lang="en-US" sz="2800" dirty="0" smtClean="0">
                <a:latin typeface="Arial Black" pitchFamily="34" charset="0"/>
              </a:rPr>
              <a:t> in the evening and </a:t>
            </a:r>
            <a:r>
              <a:rPr lang="en-US" sz="2800" dirty="0" err="1" smtClean="0">
                <a:latin typeface="Arial Black" pitchFamily="34" charset="0"/>
              </a:rPr>
              <a:t>hypothermy</a:t>
            </a:r>
            <a:r>
              <a:rPr lang="en-US" sz="2800" dirty="0" smtClean="0">
                <a:latin typeface="Arial Black" pitchFamily="34" charset="0"/>
              </a:rPr>
              <a:t> in the morning.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Suppurative</a:t>
            </a:r>
            <a:r>
              <a:rPr lang="en-US" sz="2800" dirty="0" smtClean="0">
                <a:latin typeface="Arial Black" pitchFamily="34" charset="0"/>
              </a:rPr>
              <a:t> fevers with great variation of temperature.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Feverishness, depressed in mind and body, weak, pains in shoulder and over body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Irritating rash on forehead, face, and chest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Bathed in cold sweat.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Cold, clammy sweat on forehead.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SLEEP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 </a:t>
            </a:r>
          </a:p>
          <a:p>
            <a:r>
              <a:rPr lang="en-US" sz="2800" dirty="0" smtClean="0">
                <a:latin typeface="Arial Black" pitchFamily="34" charset="0"/>
              </a:rPr>
              <a:t>Very sleepy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Restless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Dreams: frightful, of being on the water, of people drowning, about water, fishing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Clinical.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      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      </a:t>
            </a:r>
            <a:r>
              <a:rPr lang="en-US" sz="2800" dirty="0" err="1" smtClean="0">
                <a:latin typeface="Arial Black" pitchFamily="34" charset="0"/>
              </a:rPr>
              <a:t>Amenorrhoea</a:t>
            </a:r>
            <a:r>
              <a:rPr lang="en-US" sz="2800" dirty="0" smtClean="0">
                <a:latin typeface="Arial Black" pitchFamily="34" charset="0"/>
              </a:rPr>
              <a:t>,  Asthma, Congestion, Convulsions, </a:t>
            </a:r>
            <a:r>
              <a:rPr lang="en-US" sz="2800" dirty="0" err="1" smtClean="0">
                <a:latin typeface="Arial Black" pitchFamily="34" charset="0"/>
              </a:rPr>
              <a:t>Diplopia</a:t>
            </a:r>
            <a:r>
              <a:rPr lang="en-US" sz="2800" dirty="0" smtClean="0">
                <a:latin typeface="Arial Black" pitchFamily="34" charset="0"/>
              </a:rPr>
              <a:t>,  </a:t>
            </a:r>
            <a:r>
              <a:rPr lang="en-US" sz="2800" dirty="0" err="1" smtClean="0">
                <a:latin typeface="Arial Black" pitchFamily="34" charset="0"/>
              </a:rPr>
              <a:t>Dysmenorrhoea</a:t>
            </a:r>
            <a:r>
              <a:rPr lang="en-US" sz="2800" dirty="0" smtClean="0">
                <a:latin typeface="Arial Black" pitchFamily="34" charset="0"/>
              </a:rPr>
              <a:t>, Erysipelas, </a:t>
            </a:r>
            <a:r>
              <a:rPr lang="en-US" sz="2800" dirty="0" err="1" smtClean="0">
                <a:latin typeface="Arial Black" pitchFamily="34" charset="0"/>
              </a:rPr>
              <a:t>Headache,Malarial</a:t>
            </a:r>
            <a:r>
              <a:rPr lang="en-US" sz="2800" dirty="0" smtClean="0">
                <a:latin typeface="Arial Black" pitchFamily="34" charset="0"/>
              </a:rPr>
              <a:t> fever, Measles, Meningitis, </a:t>
            </a:r>
            <a:r>
              <a:rPr lang="en-US" sz="2800" dirty="0" err="1" smtClean="0">
                <a:latin typeface="Arial Black" pitchFamily="34" charset="0"/>
              </a:rPr>
              <a:t>Myalgia,spasm</a:t>
            </a:r>
            <a:r>
              <a:rPr lang="en-US" sz="2800" dirty="0" smtClean="0">
                <a:latin typeface="Arial Black" pitchFamily="34" charset="0"/>
              </a:rPr>
              <a:t> of  Esophagus, Pneumonia, congestion of Spleen, </a:t>
            </a:r>
            <a:r>
              <a:rPr lang="en-US" sz="2800" dirty="0" err="1" smtClean="0">
                <a:latin typeface="Arial Black" pitchFamily="34" charset="0"/>
              </a:rPr>
              <a:t>Sunstroke,Typhoid</a:t>
            </a:r>
            <a:r>
              <a:rPr lang="en-US" sz="2800" dirty="0" smtClean="0">
                <a:latin typeface="Arial Black" pitchFamily="34" charset="0"/>
              </a:rPr>
              <a:t> fever, congestion of Uterus.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Relationship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 Compare: Gels.; Bapt.; Bell.; </a:t>
            </a:r>
            <a:r>
              <a:rPr lang="en-US" sz="2800" dirty="0" err="1" smtClean="0">
                <a:latin typeface="Arial Black" pitchFamily="34" charset="0"/>
              </a:rPr>
              <a:t>Acon</a:t>
            </a:r>
            <a:r>
              <a:rPr lang="en-US" sz="2800" dirty="0" smtClean="0">
                <a:latin typeface="Arial Black" pitchFamily="34" charset="0"/>
              </a:rPr>
              <a:t>.; </a:t>
            </a:r>
            <a:r>
              <a:rPr lang="en-US" sz="2800" dirty="0" err="1" smtClean="0">
                <a:latin typeface="Arial Black" pitchFamily="34" charset="0"/>
              </a:rPr>
              <a:t>Ferr</a:t>
            </a:r>
            <a:r>
              <a:rPr lang="en-US" sz="2800" dirty="0" smtClean="0">
                <a:latin typeface="Arial Black" pitchFamily="34" charset="0"/>
              </a:rPr>
              <a:t>. </a:t>
            </a:r>
            <a:r>
              <a:rPr lang="en-US" sz="2800" dirty="0" err="1" smtClean="0">
                <a:latin typeface="Arial Black" pitchFamily="34" charset="0"/>
              </a:rPr>
              <a:t>phos</a:t>
            </a:r>
            <a:r>
              <a:rPr lang="en-US" sz="28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2800" dirty="0" smtClean="0">
                <a:latin typeface="Arial Black" pitchFamily="34" charset="0"/>
              </a:rPr>
              <a:t> Antidotes </a:t>
            </a:r>
            <a:r>
              <a:rPr lang="en-US" sz="2800" dirty="0" err="1" smtClean="0">
                <a:latin typeface="Arial Black" pitchFamily="34" charset="0"/>
              </a:rPr>
              <a:t>Strychnin</a:t>
            </a:r>
            <a:r>
              <a:rPr lang="en-US" sz="2800" dirty="0" smtClean="0">
                <a:latin typeface="Arial Black" pitchFamily="34" charset="0"/>
              </a:rPr>
              <a:t>-fluid extract, 20-40 drops. 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DHI WORKS MM 20.02.2019\veratrum-viride-fl-fbramley-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2667001" cy="3429000"/>
          </a:xfrm>
          <a:prstGeom prst="rect">
            <a:avLst/>
          </a:prstGeom>
          <a:noFill/>
        </p:spPr>
      </p:pic>
      <p:pic>
        <p:nvPicPr>
          <p:cNvPr id="1027" name="Picture 3" descr="C:\Users\user\Desktop\ADHI WORKS MM 20.02.2019\veratrum-viride-fl-gcar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PECULIAR SENSATIONS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Confused feeling in head as if head would burst.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As if boiling water poured over parts.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As of a load on chest.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As if ankles distorted.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</a:t>
            </a:r>
            <a:endParaRPr lang="en-US" dirty="0"/>
          </a:p>
        </p:txBody>
      </p:sp>
      <p:pic>
        <p:nvPicPr>
          <p:cNvPr id="2050" name="Picture 2" descr="C:\Users\user\Desktop\PHOTOPHOB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324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???????????????</a:t>
            </a:r>
            <a:endParaRPr lang="en-US" dirty="0"/>
          </a:p>
        </p:txBody>
      </p:sp>
      <p:pic>
        <p:nvPicPr>
          <p:cNvPr id="3074" name="Picture 2" descr="C:\Users\user\Desktop\NODDIN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</a:t>
            </a:r>
            <a:endParaRPr lang="en-US" dirty="0"/>
          </a:p>
        </p:txBody>
      </p:sp>
      <p:pic>
        <p:nvPicPr>
          <p:cNvPr id="4098" name="Picture 2" descr="C:\Users\user\Desktop\SENSITIVE TO NOI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5410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</a:t>
            </a:r>
            <a:endParaRPr lang="en-US" dirty="0"/>
          </a:p>
        </p:txBody>
      </p:sp>
      <p:pic>
        <p:nvPicPr>
          <p:cNvPr id="8194" name="Picture 2" descr="C:\Users\user\Desktop\rash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5105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</a:t>
            </a:r>
            <a:endParaRPr lang="en-US" dirty="0"/>
          </a:p>
        </p:txBody>
      </p:sp>
      <p:pic>
        <p:nvPicPr>
          <p:cNvPr id="9218" name="Picture 2" descr="C:\Users\user\Desktop\irritabil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2312" y="325834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</a:t>
            </a:r>
            <a:endParaRPr lang="en-US" dirty="0"/>
          </a:p>
        </p:txBody>
      </p:sp>
      <p:pic>
        <p:nvPicPr>
          <p:cNvPr id="5122" name="Picture 2" descr="C:\Users\user\Desktop\DOUBLE VIS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34444"/>
            <a:ext cx="6476999" cy="401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</a:t>
            </a:r>
            <a:endParaRPr lang="en-US" dirty="0"/>
          </a:p>
        </p:txBody>
      </p:sp>
      <p:pic>
        <p:nvPicPr>
          <p:cNvPr id="6146" name="Picture 2" descr="C:\Users\user\Desktop\DEPRESS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715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</a:t>
            </a:r>
            <a:endParaRPr lang="en-US" dirty="0"/>
          </a:p>
        </p:txBody>
      </p:sp>
      <p:pic>
        <p:nvPicPr>
          <p:cNvPr id="7170" name="Picture 2" descr="C:\Users\user\Desktop\MENTAL CONFUSION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2082006"/>
            <a:ext cx="68580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600" dirty="0" smtClean="0">
                <a:latin typeface="Arial Black" pitchFamily="34" charset="0"/>
              </a:rPr>
              <a:t>         THANK YOU ALL…………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ADHI WORKS MM 20.02.2019\veratrum-viride-le-dcameron-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MELANTHACEAE</a:t>
            </a:r>
            <a:r>
              <a:rPr lang="en" sz="2800" dirty="0" smtClean="0">
                <a:solidFill>
                  <a:schemeClr val="tx1"/>
                </a:solidFill>
                <a:latin typeface="Arial Black" pitchFamily="34" charset="0"/>
              </a:rPr>
              <a:t> FAMILY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>
                <a:latin typeface="Arial Black" pitchFamily="34" charset="0"/>
              </a:rPr>
              <a:t>            Most important medicines</a:t>
            </a:r>
          </a:p>
          <a:p>
            <a:pPr marL="0" indent="0">
              <a:spcBef>
                <a:spcPts val="1600"/>
              </a:spcBef>
            </a:pPr>
            <a:r>
              <a:rPr lang="en-US" sz="2800" dirty="0" smtClean="0">
                <a:latin typeface="Arial Black" pitchFamily="34" charset="0"/>
              </a:rPr>
              <a:t> VERAT . ALB</a:t>
            </a:r>
          </a:p>
          <a:p>
            <a:pPr marL="0" indent="0">
              <a:spcBef>
                <a:spcPts val="1600"/>
              </a:spcBef>
            </a:pPr>
            <a:r>
              <a:rPr lang="en-US" sz="2800" dirty="0" smtClean="0">
                <a:latin typeface="Arial Black" pitchFamily="34" charset="0"/>
              </a:rPr>
              <a:t> VERAT . VIRIDE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</a:pPr>
            <a:r>
              <a:rPr lang="en-US" sz="2800" dirty="0" smtClean="0">
                <a:latin typeface="Arial Black" pitchFamily="34" charset="0"/>
              </a:rPr>
              <a:t> HELONIAS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" sz="2800" dirty="0" smtClean="0">
                <a:solidFill>
                  <a:schemeClr val="tx1"/>
                </a:solidFill>
                <a:latin typeface="Arial Black" pitchFamily="34" charset="0"/>
              </a:rPr>
              <a:t>PHYSIOLOGICAL SPHERE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>
                <a:latin typeface="Arial Black" pitchFamily="34" charset="0"/>
              </a:rPr>
              <a:t>Cord : muscular paralysis, neuralgia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800" dirty="0" err="1" smtClean="0">
                <a:latin typeface="Arial Black" pitchFamily="34" charset="0"/>
              </a:rPr>
              <a:t>Vagi</a:t>
            </a:r>
            <a:r>
              <a:rPr lang="en-US" sz="2800" dirty="0" smtClean="0">
                <a:latin typeface="Arial Black" pitchFamily="34" charset="0"/>
              </a:rPr>
              <a:t> : paralysis, death from asphyxia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800" dirty="0" smtClean="0">
                <a:latin typeface="Arial Black" pitchFamily="34" charset="0"/>
              </a:rPr>
              <a:t>Liver : inflammation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800" dirty="0" smtClean="0">
                <a:latin typeface="Arial Black" pitchFamily="34" charset="0"/>
              </a:rPr>
              <a:t>Kidneys : Diuretics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Arial Black" pitchFamily="34" charset="0"/>
              </a:rPr>
              <a:t>Mostly tincture from dried root taken as medicine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endParaRPr lang="en-US" sz="2800" dirty="0">
              <a:latin typeface="Arial Black" pitchFamily="34" charset="0"/>
            </a:endParaRPr>
          </a:p>
        </p:txBody>
      </p:sp>
      <p:pic>
        <p:nvPicPr>
          <p:cNvPr id="1027" name="Picture 3" descr="C:\Users\user\Desktop\verat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05000"/>
            <a:ext cx="4546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MIND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Quarrelsome and delirious.</a:t>
            </a:r>
          </a:p>
          <a:p>
            <a:r>
              <a:rPr lang="en-US" sz="2800" b="1" dirty="0" smtClean="0">
                <a:latin typeface="Arial Black" pitchFamily="34" charset="0"/>
              </a:rPr>
              <a:t>Mental confusion, loss of memory.</a:t>
            </a:r>
          </a:p>
          <a:p>
            <a:r>
              <a:rPr lang="en-US" sz="2800" b="1" dirty="0" smtClean="0">
                <a:latin typeface="Arial Black" pitchFamily="34" charset="0"/>
              </a:rPr>
              <a:t>Depression and prostration.</a:t>
            </a:r>
          </a:p>
          <a:p>
            <a:r>
              <a:rPr lang="en-US" sz="2800" b="1" dirty="0" smtClean="0">
                <a:latin typeface="Arial Black" pitchFamily="34" charset="0"/>
              </a:rPr>
              <a:t>Great fear of death.</a:t>
            </a:r>
          </a:p>
          <a:p>
            <a:r>
              <a:rPr lang="en-US" sz="2800" b="1" dirty="0" smtClean="0">
                <a:latin typeface="Arial Black" pitchFamily="34" charset="0"/>
              </a:rPr>
              <a:t>Silent, suspicious, fears being poisoned.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800" dirty="0" smtClean="0">
                <a:latin typeface="Arial Black" pitchFamily="34" charset="0"/>
              </a:rPr>
              <a:t>HEAD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r>
              <a:rPr lang="en-US" sz="3000" dirty="0" smtClean="0">
                <a:latin typeface="Arial Black" pitchFamily="34" charset="0"/>
              </a:rPr>
              <a:t>Congestion intense. </a:t>
            </a:r>
          </a:p>
          <a:p>
            <a:pPr>
              <a:buNone/>
            </a:pPr>
            <a:endParaRPr lang="en-US" sz="3000" dirty="0" smtClean="0">
              <a:latin typeface="Arial Black" pitchFamily="34" charset="0"/>
            </a:endParaRPr>
          </a:p>
          <a:p>
            <a:r>
              <a:rPr lang="en-US" sz="3000" dirty="0" smtClean="0">
                <a:latin typeface="Arial Black" pitchFamily="34" charset="0"/>
              </a:rPr>
              <a:t>Hot head, bloated face.</a:t>
            </a:r>
          </a:p>
          <a:p>
            <a:pPr>
              <a:buNone/>
            </a:pPr>
            <a:r>
              <a:rPr lang="en-US" sz="3000" dirty="0" smtClean="0">
                <a:latin typeface="Arial Black" pitchFamily="34" charset="0"/>
              </a:rPr>
              <a:t> </a:t>
            </a:r>
          </a:p>
          <a:p>
            <a:r>
              <a:rPr lang="en-US" sz="3000" dirty="0" smtClean="0">
                <a:latin typeface="Arial Black" pitchFamily="34" charset="0"/>
              </a:rPr>
              <a:t>Hippocratic face.</a:t>
            </a:r>
          </a:p>
          <a:p>
            <a:pPr>
              <a:buNone/>
            </a:pPr>
            <a:r>
              <a:rPr lang="en-US" sz="3000" dirty="0" smtClean="0">
                <a:latin typeface="Arial Black" pitchFamily="34" charset="0"/>
              </a:rPr>
              <a:t> </a:t>
            </a:r>
          </a:p>
          <a:p>
            <a:r>
              <a:rPr lang="en-US" sz="3000" dirty="0" smtClean="0">
                <a:latin typeface="Arial Black" pitchFamily="34" charset="0"/>
              </a:rPr>
              <a:t>Pupils dilated, double vision.</a:t>
            </a:r>
          </a:p>
          <a:p>
            <a:pPr>
              <a:buNone/>
            </a:pPr>
            <a:endParaRPr lang="en-US" sz="3000" dirty="0" smtClean="0">
              <a:latin typeface="Arial Black" pitchFamily="34" charset="0"/>
            </a:endParaRPr>
          </a:p>
          <a:p>
            <a:r>
              <a:rPr lang="en-US" sz="3000" dirty="0" smtClean="0">
                <a:latin typeface="Arial Black" pitchFamily="34" charset="0"/>
              </a:rPr>
              <a:t>Vertigo: with nausea and sudden prostration, with vomiting as soon as he rises, with photophobia, better closing eyes and resting head.</a:t>
            </a:r>
          </a:p>
          <a:p>
            <a:pPr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     </a:t>
            </a:r>
            <a:endParaRPr lang="en-US" sz="3000" dirty="0" smtClean="0">
              <a:latin typeface="Arial Black" pitchFamily="34" charset="0"/>
            </a:endParaRPr>
          </a:p>
          <a:p>
            <a:pPr>
              <a:buNone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540</TotalTime>
  <Words>735</Words>
  <Application>Microsoft Office PowerPoint</Application>
  <PresentationFormat>On-screen Show (4:3)</PresentationFormat>
  <Paragraphs>220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 Black</vt:lpstr>
      <vt:lpstr>Calibri</vt:lpstr>
      <vt:lpstr>Constantia</vt:lpstr>
      <vt:lpstr>Wingdings 2</vt:lpstr>
      <vt:lpstr>Flow</vt:lpstr>
      <vt:lpstr>VERATRUM  VIRIDE</vt:lpstr>
      <vt:lpstr>PowerPoint Presentation</vt:lpstr>
      <vt:lpstr>PowerPoint Presentation</vt:lpstr>
      <vt:lpstr>PowerPoint Presentation</vt:lpstr>
      <vt:lpstr>MELANTHACEAE FAMILY</vt:lpstr>
      <vt:lpstr>PHYSIOLOGICAL 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???????????</vt:lpstr>
      <vt:lpstr>???????????????</vt:lpstr>
      <vt:lpstr>????????????</vt:lpstr>
      <vt:lpstr>??????</vt:lpstr>
      <vt:lpstr>???????????</vt:lpstr>
      <vt:lpstr>??????????</vt:lpstr>
      <vt:lpstr>??????????</vt:lpstr>
      <vt:lpstr>??????????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VERATRUM VIRIDAE</dc:title>
  <dc:creator>user</dc:creator>
  <cp:lastModifiedBy>User</cp:lastModifiedBy>
  <cp:revision>127</cp:revision>
  <dcterms:created xsi:type="dcterms:W3CDTF">2006-08-16T00:00:00Z</dcterms:created>
  <dcterms:modified xsi:type="dcterms:W3CDTF">2019-08-15T05:42:39Z</dcterms:modified>
</cp:coreProperties>
</file>